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4" r:id="rId1"/>
  </p:sldMasterIdLst>
  <p:notesMasterIdLst>
    <p:notesMasterId r:id="rId17"/>
  </p:notesMasterIdLst>
  <p:sldIdLst>
    <p:sldId id="256" r:id="rId2"/>
    <p:sldId id="289" r:id="rId3"/>
    <p:sldId id="290" r:id="rId4"/>
    <p:sldId id="292" r:id="rId5"/>
    <p:sldId id="277" r:id="rId6"/>
    <p:sldId id="294" r:id="rId7"/>
    <p:sldId id="297" r:id="rId8"/>
    <p:sldId id="298" r:id="rId9"/>
    <p:sldId id="296" r:id="rId10"/>
    <p:sldId id="295" r:id="rId11"/>
    <p:sldId id="299" r:id="rId12"/>
    <p:sldId id="300" r:id="rId13"/>
    <p:sldId id="302" r:id="rId14"/>
    <p:sldId id="303" r:id="rId15"/>
    <p:sldId id="2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 autoAdjust="0"/>
    <p:restoredTop sz="95878"/>
  </p:normalViewPr>
  <p:slideViewPr>
    <p:cSldViewPr snapToGrid="0" snapToObjects="1">
      <p:cViewPr varScale="1">
        <p:scale>
          <a:sx n="105" d="100"/>
          <a:sy n="105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E0DA1-A294-1A45-A14D-90BFC4325726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1F9380-14A3-DF45-9C92-D1F7D2222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21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F9380-14A3-DF45-9C92-D1F7D2222A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75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F9380-14A3-DF45-9C92-D1F7D2222A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73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F9380-14A3-DF45-9C92-D1F7D2222A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011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F9380-14A3-DF45-9C92-D1F7D2222A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55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bmerged_final_ds</a:t>
            </a:r>
            <a:r>
              <a:rPr lang="en-US" dirty="0"/>
              <a:t> &lt;- </a:t>
            </a:r>
            <a:r>
              <a:rPr lang="en-US" dirty="0" err="1"/>
              <a:t>bmerged_ds</a:t>
            </a:r>
            <a:r>
              <a:rPr lang="en-US" dirty="0"/>
              <a:t> %&gt;% filter(!</a:t>
            </a:r>
            <a:r>
              <a:rPr lang="en-US" dirty="0" err="1"/>
              <a:t>is.na</a:t>
            </a:r>
            <a:r>
              <a:rPr lang="en-US" dirty="0"/>
              <a:t>(ABV) | !</a:t>
            </a:r>
            <a:r>
              <a:rPr lang="en-US" dirty="0" err="1"/>
              <a:t>is.na</a:t>
            </a:r>
            <a:r>
              <a:rPr lang="en-US" dirty="0"/>
              <a:t>(IBU))</a:t>
            </a:r>
          </a:p>
          <a:p>
            <a:endParaRPr lang="en-US" dirty="0"/>
          </a:p>
          <a:p>
            <a:r>
              <a:rPr lang="en-US" dirty="0" err="1"/>
              <a:t>non_missing_ibu</a:t>
            </a:r>
            <a:r>
              <a:rPr lang="en-US" dirty="0"/>
              <a:t> &lt;- </a:t>
            </a:r>
            <a:r>
              <a:rPr lang="en-US" dirty="0" err="1"/>
              <a:t>bmerged_final_ds</a:t>
            </a:r>
            <a:r>
              <a:rPr lang="en-US" dirty="0"/>
              <a:t> %&gt;% filter(!</a:t>
            </a:r>
            <a:r>
              <a:rPr lang="en-US" dirty="0" err="1"/>
              <a:t>is.na</a:t>
            </a:r>
            <a:r>
              <a:rPr lang="en-US" dirty="0"/>
              <a:t>(IBU))</a:t>
            </a:r>
          </a:p>
          <a:p>
            <a:r>
              <a:rPr lang="en-US" dirty="0" err="1"/>
              <a:t>non_missing_ibu$imputed</a:t>
            </a:r>
            <a:r>
              <a:rPr lang="en-US" dirty="0"/>
              <a:t> &lt;- "N"</a:t>
            </a:r>
          </a:p>
          <a:p>
            <a:endParaRPr lang="en-US" dirty="0"/>
          </a:p>
          <a:p>
            <a:r>
              <a:rPr lang="en-US" dirty="0" err="1"/>
              <a:t>missing_ibu</a:t>
            </a:r>
            <a:r>
              <a:rPr lang="en-US" dirty="0"/>
              <a:t> &lt;- </a:t>
            </a:r>
            <a:r>
              <a:rPr lang="en-US" dirty="0" err="1"/>
              <a:t>bmerged_final_ds</a:t>
            </a:r>
            <a:r>
              <a:rPr lang="en-US" dirty="0"/>
              <a:t> %&gt;% filter(</a:t>
            </a:r>
            <a:r>
              <a:rPr lang="en-US" dirty="0" err="1"/>
              <a:t>is.na</a:t>
            </a:r>
            <a:r>
              <a:rPr lang="en-US" dirty="0"/>
              <a:t>(IBU))</a:t>
            </a:r>
          </a:p>
          <a:p>
            <a:r>
              <a:rPr lang="en-US" dirty="0" err="1"/>
              <a:t>missing_ibu$imputed</a:t>
            </a:r>
            <a:r>
              <a:rPr lang="en-US" dirty="0"/>
              <a:t> &lt;- "Y"</a:t>
            </a:r>
          </a:p>
          <a:p>
            <a:endParaRPr lang="en-US" dirty="0"/>
          </a:p>
          <a:p>
            <a:r>
              <a:rPr lang="en-US" dirty="0" err="1"/>
              <a:t>model_ibu</a:t>
            </a:r>
            <a:r>
              <a:rPr lang="en-US" dirty="0"/>
              <a:t> &lt;- </a:t>
            </a:r>
            <a:r>
              <a:rPr lang="en-US" dirty="0" err="1"/>
              <a:t>non_missing_ibu</a:t>
            </a:r>
            <a:r>
              <a:rPr lang="en-US" dirty="0"/>
              <a:t> %&gt;% </a:t>
            </a:r>
            <a:r>
              <a:rPr lang="en-US" dirty="0" err="1"/>
              <a:t>lm</a:t>
            </a:r>
            <a:r>
              <a:rPr lang="en-US" dirty="0"/>
              <a:t>(formula=log(IBU)~log(ABV))</a:t>
            </a:r>
          </a:p>
          <a:p>
            <a:r>
              <a:rPr lang="en-US" dirty="0"/>
              <a:t>plot(</a:t>
            </a:r>
            <a:r>
              <a:rPr lang="en-US" dirty="0" err="1"/>
              <a:t>model_ibu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summary(</a:t>
            </a:r>
            <a:r>
              <a:rPr lang="en-US" dirty="0" err="1"/>
              <a:t>model_ibu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missing_ibu$IBU</a:t>
            </a:r>
            <a:r>
              <a:rPr lang="en-US" dirty="0"/>
              <a:t> &lt;- round(</a:t>
            </a:r>
            <a:r>
              <a:rPr lang="en-US" dirty="0" err="1"/>
              <a:t>exp</a:t>
            </a:r>
            <a:r>
              <a:rPr lang="en-US" dirty="0"/>
              <a:t>(predict(</a:t>
            </a:r>
            <a:r>
              <a:rPr lang="en-US" dirty="0" err="1"/>
              <a:t>model_ibu,missing_ibu</a:t>
            </a:r>
            <a:r>
              <a:rPr lang="en-US" dirty="0"/>
              <a:t>)),0)</a:t>
            </a:r>
          </a:p>
          <a:p>
            <a:endParaRPr lang="en-US" dirty="0"/>
          </a:p>
          <a:p>
            <a:r>
              <a:rPr lang="en-US" dirty="0" err="1"/>
              <a:t>imputed_df</a:t>
            </a:r>
            <a:r>
              <a:rPr lang="en-US" dirty="0"/>
              <a:t> &lt;- </a:t>
            </a:r>
            <a:r>
              <a:rPr lang="en-US" dirty="0" err="1"/>
              <a:t>rbind</a:t>
            </a:r>
            <a:r>
              <a:rPr lang="en-US" dirty="0"/>
              <a:t>(</a:t>
            </a:r>
            <a:r>
              <a:rPr lang="en-US" dirty="0" err="1"/>
              <a:t>non_missing_ibu,missing_ibu</a:t>
            </a:r>
            <a:r>
              <a:rPr lang="en-US" dirty="0"/>
              <a:t>)</a:t>
            </a:r>
          </a:p>
          <a:p>
            <a:r>
              <a:rPr lang="en-US" dirty="0" err="1"/>
              <a:t>imputed_df$imputed</a:t>
            </a:r>
            <a:r>
              <a:rPr lang="en-US" dirty="0"/>
              <a:t> &lt;- </a:t>
            </a:r>
            <a:r>
              <a:rPr lang="en-US" dirty="0" err="1"/>
              <a:t>as.factor</a:t>
            </a:r>
            <a:r>
              <a:rPr lang="en-US" dirty="0"/>
              <a:t>(</a:t>
            </a:r>
            <a:r>
              <a:rPr lang="en-US" dirty="0" err="1"/>
              <a:t>imputed_df$imputed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imputed_df</a:t>
            </a:r>
            <a:r>
              <a:rPr lang="en-US" dirty="0"/>
              <a:t> %&gt;% </a:t>
            </a:r>
            <a:r>
              <a:rPr lang="en-US" dirty="0" err="1"/>
              <a:t>ggplot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(x=</a:t>
            </a:r>
            <a:r>
              <a:rPr lang="en-US" dirty="0" err="1"/>
              <a:t>ABV,y</a:t>
            </a:r>
            <a:r>
              <a:rPr lang="en-US" dirty="0"/>
              <a:t>=</a:t>
            </a:r>
            <a:r>
              <a:rPr lang="en-US" dirty="0" err="1"/>
              <a:t>IBU,color</a:t>
            </a:r>
            <a:r>
              <a:rPr lang="en-US" dirty="0"/>
              <a:t>=imputed))+</a:t>
            </a:r>
          </a:p>
          <a:p>
            <a:r>
              <a:rPr lang="en-US" dirty="0"/>
              <a:t>               </a:t>
            </a:r>
            <a:r>
              <a:rPr lang="en-US" dirty="0" err="1"/>
              <a:t>geom_point</a:t>
            </a:r>
            <a:r>
              <a:rPr lang="en-US" dirty="0"/>
              <a:t>()+</a:t>
            </a:r>
            <a:r>
              <a:rPr lang="en-US" dirty="0" err="1"/>
              <a:t>ggtitle</a:t>
            </a:r>
            <a:r>
              <a:rPr lang="en-US" dirty="0"/>
              <a:t>("ABV Vs IBU") + </a:t>
            </a:r>
          </a:p>
          <a:p>
            <a:r>
              <a:rPr lang="en-US" dirty="0"/>
              <a:t>               </a:t>
            </a:r>
            <a:r>
              <a:rPr lang="en-US" dirty="0" err="1"/>
              <a:t>theme_wsj</a:t>
            </a:r>
            <a:r>
              <a:rPr lang="en-US" dirty="0"/>
              <a:t>()+</a:t>
            </a:r>
          </a:p>
          <a:p>
            <a:r>
              <a:rPr lang="en-US" dirty="0"/>
              <a:t>               theme(</a:t>
            </a:r>
            <a:r>
              <a:rPr lang="en-US" dirty="0" err="1"/>
              <a:t>axis.text.x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(angle=65, </a:t>
            </a:r>
            <a:r>
              <a:rPr lang="en-US" dirty="0" err="1"/>
              <a:t>vjust</a:t>
            </a:r>
            <a:r>
              <a:rPr lang="en-US" dirty="0"/>
              <a:t>=0.3))+  </a:t>
            </a:r>
          </a:p>
          <a:p>
            <a:r>
              <a:rPr lang="en-US" dirty="0"/>
              <a:t>               theme(</a:t>
            </a:r>
            <a:r>
              <a:rPr lang="en-US" dirty="0" err="1"/>
              <a:t>plot.title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             </a:t>
            </a:r>
            <a:r>
              <a:rPr lang="en-US" dirty="0" err="1"/>
              <a:t>plot.subtitle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             </a:t>
            </a:r>
            <a:r>
              <a:rPr lang="en-US" dirty="0" err="1"/>
              <a:t>axis.text.x</a:t>
            </a:r>
            <a:r>
              <a:rPr lang="en-US" dirty="0"/>
              <a:t>   = </a:t>
            </a:r>
            <a:r>
              <a:rPr lang="en-US" dirty="0" err="1"/>
              <a:t>element_text</a:t>
            </a:r>
            <a:r>
              <a:rPr lang="en-US" dirty="0"/>
              <a:t>(</a:t>
            </a:r>
            <a:r>
              <a:rPr lang="en-US" dirty="0" err="1"/>
              <a:t>vjust</a:t>
            </a:r>
            <a:r>
              <a:rPr lang="en-US" dirty="0"/>
              <a:t>=0.6,size=8),</a:t>
            </a:r>
          </a:p>
          <a:p>
            <a:r>
              <a:rPr lang="en-US" dirty="0"/>
              <a:t>               </a:t>
            </a:r>
            <a:r>
              <a:rPr lang="en-US" dirty="0" err="1"/>
              <a:t>axis.text.y</a:t>
            </a:r>
            <a:r>
              <a:rPr lang="en-US" dirty="0"/>
              <a:t>   = </a:t>
            </a:r>
            <a:r>
              <a:rPr lang="en-US" dirty="0" err="1"/>
              <a:t>element_text</a:t>
            </a:r>
            <a:r>
              <a:rPr lang="en-US" dirty="0"/>
              <a:t>(</a:t>
            </a:r>
            <a:r>
              <a:rPr lang="en-US" dirty="0" err="1"/>
              <a:t>vjust</a:t>
            </a:r>
            <a:r>
              <a:rPr lang="en-US" dirty="0"/>
              <a:t>=0.2,size=6),</a:t>
            </a:r>
          </a:p>
          <a:p>
            <a:r>
              <a:rPr lang="en-US" dirty="0"/>
              <a:t>               </a:t>
            </a:r>
            <a:r>
              <a:rPr lang="en-US" dirty="0" err="1"/>
              <a:t>axis.title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             </a:t>
            </a:r>
            <a:r>
              <a:rPr lang="en-US" dirty="0" err="1"/>
              <a:t>legend.position</a:t>
            </a:r>
            <a:r>
              <a:rPr lang="en-US" dirty="0"/>
              <a:t>  = "right",</a:t>
            </a:r>
          </a:p>
          <a:p>
            <a:r>
              <a:rPr lang="en-US" dirty="0"/>
              <a:t>               </a:t>
            </a:r>
            <a:r>
              <a:rPr lang="en-US" dirty="0" err="1"/>
              <a:t>legend.direction</a:t>
            </a:r>
            <a:r>
              <a:rPr lang="en-US" dirty="0"/>
              <a:t> ="vertical",</a:t>
            </a:r>
          </a:p>
          <a:p>
            <a:r>
              <a:rPr lang="en-US" dirty="0"/>
              <a:t>               </a:t>
            </a:r>
            <a:r>
              <a:rPr lang="en-US" dirty="0" err="1"/>
              <a:t>legend.title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F9380-14A3-DF45-9C92-D1F7D2222A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33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abv_by_states</a:t>
            </a:r>
            <a:r>
              <a:rPr lang="en-US" dirty="0"/>
              <a:t> &lt;- </a:t>
            </a:r>
            <a:r>
              <a:rPr lang="en-US" dirty="0" err="1"/>
              <a:t>imputed_df</a:t>
            </a:r>
            <a:r>
              <a:rPr lang="en-US" dirty="0"/>
              <a:t> %&gt;% select(</a:t>
            </a:r>
            <a:r>
              <a:rPr lang="en-US" dirty="0" err="1"/>
              <a:t>State,ABV</a:t>
            </a:r>
            <a:r>
              <a:rPr lang="en-US" dirty="0"/>
              <a:t>) %&gt;% </a:t>
            </a:r>
            <a:r>
              <a:rPr lang="en-US" dirty="0" err="1"/>
              <a:t>group_by</a:t>
            </a:r>
            <a:r>
              <a:rPr lang="en-US" dirty="0"/>
              <a:t>(State) %&gt;%  </a:t>
            </a:r>
            <a:r>
              <a:rPr lang="en-US" dirty="0" err="1"/>
              <a:t>summarise</a:t>
            </a:r>
            <a:r>
              <a:rPr lang="en-US" dirty="0"/>
              <a:t>(Median=</a:t>
            </a:r>
            <a:r>
              <a:rPr lang="en-US" dirty="0" err="1"/>
              <a:t>as.numeric</a:t>
            </a:r>
            <a:r>
              <a:rPr lang="en-US" dirty="0"/>
              <a:t>(median(ABV))) %&gt;% arrange(</a:t>
            </a:r>
            <a:r>
              <a:rPr lang="en-US" dirty="0" err="1"/>
              <a:t>desc</a:t>
            </a:r>
            <a:r>
              <a:rPr lang="en-US" dirty="0"/>
              <a:t>(Median))</a:t>
            </a:r>
          </a:p>
          <a:p>
            <a:endParaRPr lang="en-US" dirty="0"/>
          </a:p>
          <a:p>
            <a:r>
              <a:rPr lang="en-US" dirty="0" err="1"/>
              <a:t>abv_by_states$State</a:t>
            </a:r>
            <a:r>
              <a:rPr lang="en-US" dirty="0"/>
              <a:t> &lt;- factor(</a:t>
            </a:r>
            <a:r>
              <a:rPr lang="en-US" dirty="0" err="1"/>
              <a:t>abv_by_states$State</a:t>
            </a:r>
            <a:r>
              <a:rPr lang="en-US" dirty="0"/>
              <a:t>, levels = </a:t>
            </a:r>
            <a:r>
              <a:rPr lang="en-US" dirty="0" err="1"/>
              <a:t>abv_by_states$State</a:t>
            </a:r>
            <a:r>
              <a:rPr lang="en-US" dirty="0"/>
              <a:t>) </a:t>
            </a:r>
          </a:p>
          <a:p>
            <a:endParaRPr lang="en-US" dirty="0"/>
          </a:p>
          <a:p>
            <a:r>
              <a:rPr lang="en-US" dirty="0" err="1"/>
              <a:t>ggplot</a:t>
            </a:r>
            <a:r>
              <a:rPr lang="en-US" dirty="0"/>
              <a:t>(</a:t>
            </a:r>
            <a:r>
              <a:rPr lang="en-US" dirty="0" err="1"/>
              <a:t>abv_by_states</a:t>
            </a:r>
            <a:r>
              <a:rPr lang="en-US" dirty="0"/>
              <a:t>, </a:t>
            </a:r>
            <a:r>
              <a:rPr lang="en-US" dirty="0" err="1"/>
              <a:t>aes</a:t>
            </a:r>
            <a:r>
              <a:rPr lang="en-US" dirty="0"/>
              <a:t>(x=State, y=Median)) + </a:t>
            </a:r>
          </a:p>
          <a:p>
            <a:r>
              <a:rPr lang="en-US" dirty="0"/>
              <a:t>  </a:t>
            </a:r>
            <a:r>
              <a:rPr lang="en-US" dirty="0" err="1"/>
              <a:t>geom_bar</a:t>
            </a:r>
            <a:r>
              <a:rPr lang="en-US" dirty="0"/>
              <a:t>(stat="identity", width=.8, fill="tomato3") + </a:t>
            </a:r>
          </a:p>
          <a:p>
            <a:r>
              <a:rPr lang="en-US" dirty="0"/>
              <a:t>  labs(title="Ordered Bar Chart", </a:t>
            </a:r>
          </a:p>
          <a:p>
            <a:r>
              <a:rPr lang="en-US" dirty="0"/>
              <a:t>       subtitle="Median ABV Vs State", </a:t>
            </a:r>
          </a:p>
          <a:p>
            <a:r>
              <a:rPr lang="en-US" dirty="0"/>
              <a:t>       caption="Beer Analysis") + </a:t>
            </a:r>
          </a:p>
          <a:p>
            <a:r>
              <a:rPr lang="en-US" dirty="0"/>
              <a:t>  </a:t>
            </a:r>
            <a:r>
              <a:rPr lang="en-US" dirty="0" err="1"/>
              <a:t>xlab</a:t>
            </a:r>
            <a:r>
              <a:rPr lang="en-US" dirty="0"/>
              <a:t>("State")+</a:t>
            </a:r>
          </a:p>
          <a:p>
            <a:r>
              <a:rPr lang="en-US" dirty="0"/>
              <a:t>  </a:t>
            </a:r>
            <a:r>
              <a:rPr lang="en-US" dirty="0" err="1"/>
              <a:t>ylab</a:t>
            </a:r>
            <a:r>
              <a:rPr lang="en-US" dirty="0"/>
              <a:t>("Alcohol content")+</a:t>
            </a:r>
          </a:p>
          <a:p>
            <a:r>
              <a:rPr lang="en-US" dirty="0"/>
              <a:t>  </a:t>
            </a:r>
            <a:r>
              <a:rPr lang="en-US" dirty="0" err="1"/>
              <a:t>theme_wsj</a:t>
            </a:r>
            <a:r>
              <a:rPr lang="en-US" dirty="0"/>
              <a:t>()+</a:t>
            </a:r>
          </a:p>
          <a:p>
            <a:r>
              <a:rPr lang="en-US" dirty="0"/>
              <a:t>  theme(</a:t>
            </a:r>
            <a:r>
              <a:rPr lang="en-US" dirty="0" err="1"/>
              <a:t>axis.text.x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(angle=65, </a:t>
            </a:r>
            <a:r>
              <a:rPr lang="en-US" dirty="0" err="1"/>
              <a:t>vjust</a:t>
            </a:r>
            <a:r>
              <a:rPr lang="en-US" dirty="0"/>
              <a:t>=0.6))+  </a:t>
            </a:r>
          </a:p>
          <a:p>
            <a:r>
              <a:rPr lang="en-US" dirty="0"/>
              <a:t>  theme(</a:t>
            </a:r>
            <a:r>
              <a:rPr lang="en-US" dirty="0" err="1"/>
              <a:t>plot.title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</a:t>
            </a:r>
            <a:r>
              <a:rPr lang="en-US" dirty="0" err="1"/>
              <a:t>plot.subtitle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</a:t>
            </a:r>
            <a:r>
              <a:rPr lang="en-US" dirty="0" err="1"/>
              <a:t>axis.text.x</a:t>
            </a:r>
            <a:r>
              <a:rPr lang="en-US" dirty="0"/>
              <a:t>   = </a:t>
            </a:r>
            <a:r>
              <a:rPr lang="en-US" dirty="0" err="1"/>
              <a:t>element_text</a:t>
            </a:r>
            <a:r>
              <a:rPr lang="en-US" dirty="0"/>
              <a:t>(</a:t>
            </a:r>
            <a:r>
              <a:rPr lang="en-US" dirty="0" err="1"/>
              <a:t>vjust</a:t>
            </a:r>
            <a:r>
              <a:rPr lang="en-US" dirty="0"/>
              <a:t>=0.6,size=7),</a:t>
            </a:r>
          </a:p>
          <a:p>
            <a:r>
              <a:rPr lang="en-US" dirty="0"/>
              <a:t>  </a:t>
            </a:r>
            <a:r>
              <a:rPr lang="en-US" dirty="0" err="1"/>
              <a:t>axis.title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</a:t>
            </a:r>
            <a:r>
              <a:rPr lang="en-US" dirty="0" err="1"/>
              <a:t>legend.position</a:t>
            </a:r>
            <a:r>
              <a:rPr lang="en-US" dirty="0"/>
              <a:t>  = "right",</a:t>
            </a:r>
          </a:p>
          <a:p>
            <a:r>
              <a:rPr lang="en-US" dirty="0"/>
              <a:t>  </a:t>
            </a:r>
            <a:r>
              <a:rPr lang="en-US" dirty="0" err="1"/>
              <a:t>legend.direction</a:t>
            </a:r>
            <a:r>
              <a:rPr lang="en-US" dirty="0"/>
              <a:t> ="vertical",</a:t>
            </a:r>
          </a:p>
          <a:p>
            <a:r>
              <a:rPr lang="en-US" dirty="0"/>
              <a:t>  </a:t>
            </a:r>
            <a:r>
              <a:rPr lang="en-US" dirty="0" err="1"/>
              <a:t>legend.title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(0.2)))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ibu_by_states</a:t>
            </a:r>
            <a:r>
              <a:rPr lang="en-US" dirty="0"/>
              <a:t> &lt;- </a:t>
            </a:r>
            <a:r>
              <a:rPr lang="en-US" dirty="0" err="1"/>
              <a:t>imputed_df</a:t>
            </a:r>
            <a:r>
              <a:rPr lang="en-US" dirty="0"/>
              <a:t> %&gt;% select(</a:t>
            </a:r>
            <a:r>
              <a:rPr lang="en-US" dirty="0" err="1"/>
              <a:t>State,IBU</a:t>
            </a:r>
            <a:r>
              <a:rPr lang="en-US" dirty="0"/>
              <a:t>) %&gt;% </a:t>
            </a:r>
            <a:r>
              <a:rPr lang="en-US" dirty="0" err="1"/>
              <a:t>group_by</a:t>
            </a:r>
            <a:r>
              <a:rPr lang="en-US" dirty="0"/>
              <a:t>(State) %&gt;%  </a:t>
            </a:r>
            <a:r>
              <a:rPr lang="en-US" dirty="0" err="1"/>
              <a:t>summarise</a:t>
            </a:r>
            <a:r>
              <a:rPr lang="en-US" dirty="0"/>
              <a:t>(Median=</a:t>
            </a:r>
            <a:r>
              <a:rPr lang="en-US" dirty="0" err="1"/>
              <a:t>as.numeric</a:t>
            </a:r>
            <a:r>
              <a:rPr lang="en-US" dirty="0"/>
              <a:t>(median(IBU))) %&gt;% arrange(</a:t>
            </a:r>
            <a:r>
              <a:rPr lang="en-US" dirty="0" err="1"/>
              <a:t>desc</a:t>
            </a:r>
            <a:r>
              <a:rPr lang="en-US" dirty="0"/>
              <a:t>(Median))</a:t>
            </a:r>
          </a:p>
          <a:p>
            <a:endParaRPr lang="en-US" dirty="0"/>
          </a:p>
          <a:p>
            <a:r>
              <a:rPr lang="en-US" dirty="0" err="1"/>
              <a:t>ibu_by_states$State</a:t>
            </a:r>
            <a:r>
              <a:rPr lang="en-US" dirty="0"/>
              <a:t> &lt;- factor(</a:t>
            </a:r>
            <a:r>
              <a:rPr lang="en-US" dirty="0" err="1"/>
              <a:t>ibu_by_states$State</a:t>
            </a:r>
            <a:r>
              <a:rPr lang="en-US" dirty="0"/>
              <a:t>, levels = </a:t>
            </a:r>
            <a:r>
              <a:rPr lang="en-US" dirty="0" err="1"/>
              <a:t>ibu_by_states$State</a:t>
            </a:r>
            <a:r>
              <a:rPr lang="en-US" dirty="0"/>
              <a:t>) </a:t>
            </a:r>
          </a:p>
          <a:p>
            <a:endParaRPr lang="en-US" dirty="0"/>
          </a:p>
          <a:p>
            <a:r>
              <a:rPr lang="en-US" dirty="0" err="1"/>
              <a:t>ggplot</a:t>
            </a:r>
            <a:r>
              <a:rPr lang="en-US" dirty="0"/>
              <a:t>(</a:t>
            </a:r>
            <a:r>
              <a:rPr lang="en-US" dirty="0" err="1"/>
              <a:t>ibu_by_states</a:t>
            </a:r>
            <a:r>
              <a:rPr lang="en-US" dirty="0"/>
              <a:t>, </a:t>
            </a:r>
            <a:r>
              <a:rPr lang="en-US" dirty="0" err="1"/>
              <a:t>aes</a:t>
            </a:r>
            <a:r>
              <a:rPr lang="en-US" dirty="0"/>
              <a:t>(x=State, y=Median)) + </a:t>
            </a:r>
          </a:p>
          <a:p>
            <a:r>
              <a:rPr lang="en-US" dirty="0"/>
              <a:t>  </a:t>
            </a:r>
            <a:r>
              <a:rPr lang="en-US" dirty="0" err="1"/>
              <a:t>geom_bar</a:t>
            </a:r>
            <a:r>
              <a:rPr lang="en-US" dirty="0"/>
              <a:t>(stat="identity", width=.8, fill="tomato3") + </a:t>
            </a:r>
          </a:p>
          <a:p>
            <a:r>
              <a:rPr lang="en-US" dirty="0"/>
              <a:t>  labs(title="Ordered Bar Chart", </a:t>
            </a:r>
          </a:p>
          <a:p>
            <a:r>
              <a:rPr lang="en-US" dirty="0"/>
              <a:t>       subtitle="Median IBU Vs State", </a:t>
            </a:r>
          </a:p>
          <a:p>
            <a:r>
              <a:rPr lang="en-US" dirty="0"/>
              <a:t>       caption="Beer Analysis") + </a:t>
            </a:r>
          </a:p>
          <a:p>
            <a:r>
              <a:rPr lang="en-US" dirty="0"/>
              <a:t>  </a:t>
            </a:r>
            <a:r>
              <a:rPr lang="en-US" dirty="0" err="1"/>
              <a:t>xlab</a:t>
            </a:r>
            <a:r>
              <a:rPr lang="en-US" dirty="0"/>
              <a:t>("State")+</a:t>
            </a:r>
          </a:p>
          <a:p>
            <a:r>
              <a:rPr lang="en-US" dirty="0"/>
              <a:t>  </a:t>
            </a:r>
            <a:r>
              <a:rPr lang="en-US" dirty="0" err="1"/>
              <a:t>ylab</a:t>
            </a:r>
            <a:r>
              <a:rPr lang="en-US" dirty="0"/>
              <a:t>("Alcohol content")+</a:t>
            </a:r>
          </a:p>
          <a:p>
            <a:r>
              <a:rPr lang="en-US" dirty="0"/>
              <a:t>  </a:t>
            </a:r>
            <a:r>
              <a:rPr lang="en-US" dirty="0" err="1"/>
              <a:t>theme_wsj</a:t>
            </a:r>
            <a:r>
              <a:rPr lang="en-US" dirty="0"/>
              <a:t>()+</a:t>
            </a:r>
          </a:p>
          <a:p>
            <a:r>
              <a:rPr lang="en-US" dirty="0"/>
              <a:t>  theme(</a:t>
            </a:r>
            <a:r>
              <a:rPr lang="en-US" dirty="0" err="1"/>
              <a:t>axis.text.x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(angle=65, </a:t>
            </a:r>
            <a:r>
              <a:rPr lang="en-US" dirty="0" err="1"/>
              <a:t>vjust</a:t>
            </a:r>
            <a:r>
              <a:rPr lang="en-US" dirty="0"/>
              <a:t>=0.6))+  </a:t>
            </a:r>
          </a:p>
          <a:p>
            <a:r>
              <a:rPr lang="en-US" dirty="0"/>
              <a:t>  theme(</a:t>
            </a:r>
            <a:r>
              <a:rPr lang="en-US" dirty="0" err="1"/>
              <a:t>plot.title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</a:t>
            </a:r>
            <a:r>
              <a:rPr lang="en-US" dirty="0" err="1"/>
              <a:t>plot.subtitle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</a:t>
            </a:r>
            <a:r>
              <a:rPr lang="en-US" dirty="0" err="1"/>
              <a:t>axis.text.x</a:t>
            </a:r>
            <a:r>
              <a:rPr lang="en-US" dirty="0"/>
              <a:t>   = </a:t>
            </a:r>
            <a:r>
              <a:rPr lang="en-US" dirty="0" err="1"/>
              <a:t>element_text</a:t>
            </a:r>
            <a:r>
              <a:rPr lang="en-US" dirty="0"/>
              <a:t>(</a:t>
            </a:r>
            <a:r>
              <a:rPr lang="en-US" dirty="0" err="1"/>
              <a:t>vjust</a:t>
            </a:r>
            <a:r>
              <a:rPr lang="en-US" dirty="0"/>
              <a:t>=0.6,size=7),</a:t>
            </a:r>
          </a:p>
          <a:p>
            <a:r>
              <a:rPr lang="en-US" dirty="0"/>
              <a:t>  </a:t>
            </a:r>
            <a:r>
              <a:rPr lang="en-US" dirty="0" err="1"/>
              <a:t>axis.title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</a:t>
            </a:r>
            <a:r>
              <a:rPr lang="en-US" dirty="0" err="1"/>
              <a:t>legend.position</a:t>
            </a:r>
            <a:r>
              <a:rPr lang="en-US" dirty="0"/>
              <a:t>  = "right",</a:t>
            </a:r>
          </a:p>
          <a:p>
            <a:r>
              <a:rPr lang="en-US" dirty="0"/>
              <a:t>  </a:t>
            </a:r>
            <a:r>
              <a:rPr lang="en-US" dirty="0" err="1"/>
              <a:t>legend.direction</a:t>
            </a:r>
            <a:r>
              <a:rPr lang="en-US" dirty="0"/>
              <a:t> ="vertical",</a:t>
            </a:r>
          </a:p>
          <a:p>
            <a:r>
              <a:rPr lang="en-US" dirty="0"/>
              <a:t>  </a:t>
            </a:r>
            <a:r>
              <a:rPr lang="en-US" dirty="0" err="1"/>
              <a:t>legend.title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(0.2)))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F9380-14A3-DF45-9C92-D1F7D2222A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426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imputed_df</a:t>
            </a:r>
            <a:r>
              <a:rPr lang="en-US" dirty="0"/>
              <a:t> %&gt;% </a:t>
            </a:r>
            <a:r>
              <a:rPr lang="en-US" dirty="0" err="1"/>
              <a:t>ggplot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(y=</a:t>
            </a:r>
            <a:r>
              <a:rPr lang="en-US" dirty="0" err="1"/>
              <a:t>ABV,x</a:t>
            </a:r>
            <a:r>
              <a:rPr lang="en-US" dirty="0"/>
              <a:t>=State)) +</a:t>
            </a:r>
          </a:p>
          <a:p>
            <a:r>
              <a:rPr lang="en-US" dirty="0"/>
              <a:t>               </a:t>
            </a:r>
            <a:r>
              <a:rPr lang="en-US" dirty="0" err="1"/>
              <a:t>geom_boxplot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(fill=State), alpha=0.8,show.legend = FALSE) + </a:t>
            </a:r>
          </a:p>
          <a:p>
            <a:r>
              <a:rPr lang="en-US" dirty="0"/>
              <a:t>               labs(title="Alcohol Content", </a:t>
            </a:r>
          </a:p>
          <a:p>
            <a:r>
              <a:rPr lang="en-US" dirty="0"/>
              <a:t>               caption="Beer Analysis") + </a:t>
            </a:r>
          </a:p>
          <a:p>
            <a:r>
              <a:rPr lang="en-US" dirty="0"/>
              <a:t>               </a:t>
            </a:r>
            <a:r>
              <a:rPr lang="en-US" dirty="0" err="1"/>
              <a:t>xlab</a:t>
            </a:r>
            <a:r>
              <a:rPr lang="en-US" dirty="0"/>
              <a:t>("State")+</a:t>
            </a:r>
          </a:p>
          <a:p>
            <a:r>
              <a:rPr lang="en-US" dirty="0"/>
              <a:t>               </a:t>
            </a:r>
            <a:r>
              <a:rPr lang="en-US" dirty="0" err="1"/>
              <a:t>ylab</a:t>
            </a:r>
            <a:r>
              <a:rPr lang="en-US" dirty="0"/>
              <a:t>("Alcohol content")+</a:t>
            </a:r>
          </a:p>
          <a:p>
            <a:r>
              <a:rPr lang="en-US" dirty="0"/>
              <a:t>               </a:t>
            </a:r>
            <a:r>
              <a:rPr lang="en-US" dirty="0" err="1"/>
              <a:t>theme_wsj</a:t>
            </a:r>
            <a:r>
              <a:rPr lang="en-US" dirty="0"/>
              <a:t>()+</a:t>
            </a:r>
          </a:p>
          <a:p>
            <a:r>
              <a:rPr lang="en-US" dirty="0"/>
              <a:t>               theme(</a:t>
            </a:r>
            <a:r>
              <a:rPr lang="en-US" dirty="0" err="1"/>
              <a:t>axis.text.x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(angle=65, </a:t>
            </a:r>
            <a:r>
              <a:rPr lang="en-US" dirty="0" err="1"/>
              <a:t>vjust</a:t>
            </a:r>
            <a:r>
              <a:rPr lang="en-US" dirty="0"/>
              <a:t>=0.6))+  </a:t>
            </a:r>
          </a:p>
          <a:p>
            <a:r>
              <a:rPr lang="en-US" dirty="0"/>
              <a:t>               theme(</a:t>
            </a:r>
            <a:r>
              <a:rPr lang="en-US" dirty="0" err="1"/>
              <a:t>plot.title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             </a:t>
            </a:r>
            <a:r>
              <a:rPr lang="en-US" dirty="0" err="1"/>
              <a:t>plot.subtitle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             </a:t>
            </a:r>
            <a:r>
              <a:rPr lang="en-US" dirty="0" err="1"/>
              <a:t>axis.text.x</a:t>
            </a:r>
            <a:r>
              <a:rPr lang="en-US" dirty="0"/>
              <a:t>   = </a:t>
            </a:r>
            <a:r>
              <a:rPr lang="en-US" dirty="0" err="1"/>
              <a:t>element_text</a:t>
            </a:r>
            <a:r>
              <a:rPr lang="en-US" dirty="0"/>
              <a:t>(</a:t>
            </a:r>
            <a:r>
              <a:rPr lang="en-US" dirty="0" err="1"/>
              <a:t>vjust</a:t>
            </a:r>
            <a:r>
              <a:rPr lang="en-US" dirty="0"/>
              <a:t>=0.6,size=7),</a:t>
            </a:r>
          </a:p>
          <a:p>
            <a:r>
              <a:rPr lang="en-US" dirty="0"/>
              <a:t>               </a:t>
            </a:r>
            <a:r>
              <a:rPr lang="en-US" dirty="0" err="1"/>
              <a:t>axis.title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             </a:t>
            </a:r>
            <a:r>
              <a:rPr lang="en-US" dirty="0" err="1"/>
              <a:t>legend.position</a:t>
            </a:r>
            <a:r>
              <a:rPr lang="en-US" dirty="0"/>
              <a:t>  = "right",</a:t>
            </a:r>
          </a:p>
          <a:p>
            <a:r>
              <a:rPr lang="en-US" dirty="0"/>
              <a:t>               </a:t>
            </a:r>
            <a:r>
              <a:rPr lang="en-US" dirty="0" err="1"/>
              <a:t>legend.direction</a:t>
            </a:r>
            <a:r>
              <a:rPr lang="en-US" dirty="0"/>
              <a:t> ="vertical",</a:t>
            </a:r>
          </a:p>
          <a:p>
            <a:r>
              <a:rPr lang="en-US" dirty="0"/>
              <a:t>               </a:t>
            </a:r>
            <a:r>
              <a:rPr lang="en-US" dirty="0" err="1"/>
              <a:t>legend.title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(0.2)))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imputed_df</a:t>
            </a:r>
            <a:r>
              <a:rPr lang="en-US" dirty="0"/>
              <a:t> %&gt;% </a:t>
            </a:r>
            <a:r>
              <a:rPr lang="en-US" dirty="0" err="1"/>
              <a:t>ggplot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(x=ABV)) +</a:t>
            </a:r>
          </a:p>
          <a:p>
            <a:r>
              <a:rPr lang="en-US" dirty="0"/>
              <a:t>               </a:t>
            </a:r>
            <a:r>
              <a:rPr lang="en-US" dirty="0" err="1"/>
              <a:t>geom_density</a:t>
            </a:r>
            <a:r>
              <a:rPr lang="en-US" dirty="0"/>
              <a:t>(</a:t>
            </a:r>
            <a:r>
              <a:rPr lang="en-US" dirty="0" err="1"/>
              <a:t>aes</a:t>
            </a:r>
            <a:r>
              <a:rPr lang="en-US" dirty="0"/>
              <a:t>(fill=State), alpha=0.8) + </a:t>
            </a:r>
          </a:p>
          <a:p>
            <a:r>
              <a:rPr lang="en-US" dirty="0"/>
              <a:t>               labs(title="Density Plot", </a:t>
            </a:r>
          </a:p>
          <a:p>
            <a:r>
              <a:rPr lang="en-US" dirty="0"/>
              <a:t>               caption="Beer Analysis") + </a:t>
            </a:r>
          </a:p>
          <a:p>
            <a:r>
              <a:rPr lang="en-US" dirty="0"/>
              <a:t>               </a:t>
            </a:r>
            <a:r>
              <a:rPr lang="en-US" dirty="0" err="1"/>
              <a:t>xlab</a:t>
            </a:r>
            <a:r>
              <a:rPr lang="en-US" dirty="0"/>
              <a:t>("State")+</a:t>
            </a:r>
          </a:p>
          <a:p>
            <a:r>
              <a:rPr lang="en-US" dirty="0"/>
              <a:t>               </a:t>
            </a:r>
            <a:r>
              <a:rPr lang="en-US" dirty="0" err="1"/>
              <a:t>ylab</a:t>
            </a:r>
            <a:r>
              <a:rPr lang="en-US" dirty="0"/>
              <a:t>("Alcohol content")+</a:t>
            </a:r>
          </a:p>
          <a:p>
            <a:r>
              <a:rPr lang="en-US" dirty="0"/>
              <a:t>               </a:t>
            </a:r>
            <a:r>
              <a:rPr lang="en-US" dirty="0" err="1"/>
              <a:t>theme_wsj</a:t>
            </a:r>
            <a:r>
              <a:rPr lang="en-US" dirty="0"/>
              <a:t>()+</a:t>
            </a:r>
          </a:p>
          <a:p>
            <a:r>
              <a:rPr lang="en-US" dirty="0"/>
              <a:t>               theme(</a:t>
            </a:r>
            <a:r>
              <a:rPr lang="en-US" dirty="0" err="1"/>
              <a:t>axis.text.x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(angle=65, </a:t>
            </a:r>
            <a:r>
              <a:rPr lang="en-US" dirty="0" err="1"/>
              <a:t>vjust</a:t>
            </a:r>
            <a:r>
              <a:rPr lang="en-US" dirty="0"/>
              <a:t>=0.6))+  </a:t>
            </a:r>
          </a:p>
          <a:p>
            <a:r>
              <a:rPr lang="en-US" dirty="0"/>
              <a:t>               theme(</a:t>
            </a:r>
            <a:r>
              <a:rPr lang="en-US" dirty="0" err="1"/>
              <a:t>plot.title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             </a:t>
            </a:r>
            <a:r>
              <a:rPr lang="en-US" dirty="0" err="1"/>
              <a:t>plot.subtitle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             </a:t>
            </a:r>
            <a:r>
              <a:rPr lang="en-US" dirty="0" err="1"/>
              <a:t>axis.text.x</a:t>
            </a:r>
            <a:r>
              <a:rPr lang="en-US" dirty="0"/>
              <a:t>   = </a:t>
            </a:r>
            <a:r>
              <a:rPr lang="en-US" dirty="0" err="1"/>
              <a:t>element_text</a:t>
            </a:r>
            <a:r>
              <a:rPr lang="en-US" dirty="0"/>
              <a:t>(</a:t>
            </a:r>
            <a:r>
              <a:rPr lang="en-US" dirty="0" err="1"/>
              <a:t>vjust</a:t>
            </a:r>
            <a:r>
              <a:rPr lang="en-US" dirty="0"/>
              <a:t>=0.6,size=7),</a:t>
            </a:r>
          </a:p>
          <a:p>
            <a:r>
              <a:rPr lang="en-US" dirty="0"/>
              <a:t>               </a:t>
            </a:r>
            <a:r>
              <a:rPr lang="en-US" dirty="0" err="1"/>
              <a:t>axis.title</a:t>
            </a:r>
            <a:r>
              <a:rPr lang="en-US" dirty="0"/>
              <a:t>   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(0.5)),</a:t>
            </a:r>
          </a:p>
          <a:p>
            <a:r>
              <a:rPr lang="en-US" dirty="0"/>
              <a:t>               </a:t>
            </a:r>
            <a:r>
              <a:rPr lang="en-US" dirty="0" err="1"/>
              <a:t>legend.position</a:t>
            </a:r>
            <a:r>
              <a:rPr lang="en-US" dirty="0"/>
              <a:t>  = "right",</a:t>
            </a:r>
          </a:p>
          <a:p>
            <a:r>
              <a:rPr lang="en-US" dirty="0"/>
              <a:t>               </a:t>
            </a:r>
            <a:r>
              <a:rPr lang="en-US" dirty="0" err="1"/>
              <a:t>legend.direction</a:t>
            </a:r>
            <a:r>
              <a:rPr lang="en-US" dirty="0"/>
              <a:t> ="vertical",</a:t>
            </a:r>
          </a:p>
          <a:p>
            <a:r>
              <a:rPr lang="en-US" dirty="0"/>
              <a:t>               </a:t>
            </a:r>
            <a:r>
              <a:rPr lang="en-US" dirty="0" err="1"/>
              <a:t>legend.title</a:t>
            </a:r>
            <a:r>
              <a:rPr lang="en-US" dirty="0"/>
              <a:t> = </a:t>
            </a:r>
            <a:r>
              <a:rPr lang="en-US" dirty="0" err="1"/>
              <a:t>element_text</a:t>
            </a:r>
            <a:r>
              <a:rPr lang="en-US" dirty="0"/>
              <a:t>(size = </a:t>
            </a:r>
            <a:r>
              <a:rPr lang="en-US" dirty="0" err="1"/>
              <a:t>rel</a:t>
            </a:r>
            <a:r>
              <a:rPr lang="en-US" dirty="0"/>
              <a:t>(0.2)))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1F9380-14A3-DF45-9C92-D1F7D2222A4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77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4C1EB4A-7B61-DB48-95C6-ECDFA68FCCF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673A455-EA9A-4042-AD3F-E301D12CB93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945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5" r:id="rId1"/>
    <p:sldLayoutId id="2147484086" r:id="rId2"/>
    <p:sldLayoutId id="2147484087" r:id="rId3"/>
    <p:sldLayoutId id="2147484088" r:id="rId4"/>
    <p:sldLayoutId id="2147484089" r:id="rId5"/>
    <p:sldLayoutId id="2147484090" r:id="rId6"/>
    <p:sldLayoutId id="2147484091" r:id="rId7"/>
    <p:sldLayoutId id="2147484092" r:id="rId8"/>
    <p:sldLayoutId id="2147484093" r:id="rId9"/>
    <p:sldLayoutId id="2147484094" r:id="rId10"/>
    <p:sldLayoutId id="21474840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E9CE003-8C3A-2E4A-8ED5-DB534F1F7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838476"/>
            <a:ext cx="8825658" cy="2171184"/>
          </a:xfrm>
        </p:spPr>
        <p:txBody>
          <a:bodyPr/>
          <a:lstStyle/>
          <a:p>
            <a:r>
              <a:rPr lang="en-US" sz="4800" dirty="0"/>
              <a:t>MSDS-6306-Fall-2019</a:t>
            </a:r>
            <a:br>
              <a:rPr lang="en-US" sz="4800" dirty="0"/>
            </a:br>
            <a:r>
              <a:rPr lang="en-US" sz="3600" dirty="0"/>
              <a:t>Case Study 01 - Beer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559E7FE-C338-BE4F-9D47-BA86DFA057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Sachin Chavan</a:t>
            </a:r>
          </a:p>
          <a:p>
            <a:r>
              <a:rPr lang="en-US" cap="none" dirty="0"/>
              <a:t>Jordan </a:t>
            </a:r>
            <a:r>
              <a:rPr lang="en-US" cap="none" dirty="0" err="1"/>
              <a:t>Salsman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3306060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EA5B05-5CDB-D149-8D81-8107B1FF1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ABV Distribution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74152" y="1858455"/>
            <a:ext cx="7181528" cy="44284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11936" y="3035808"/>
            <a:ext cx="2694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Median is .056</a:t>
            </a:r>
          </a:p>
          <a:p>
            <a:r>
              <a:rPr lang="en-US" dirty="0" smtClean="0"/>
              <a:t>Mean is .05977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748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Scatterplot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32209" y="1834896"/>
            <a:ext cx="6523599" cy="40227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87552" y="2474976"/>
            <a:ext cx="26334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Correlation is .7533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9410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KNN Modeling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2081" y="1907223"/>
            <a:ext cx="6523599" cy="4022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6864" y="1907223"/>
            <a:ext cx="35478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Predict IPA or Ale using ABV and IBU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K=5 is the max number of neighbors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accuracy is 82.55%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Sensitivity is 85.96% (Ale)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Specificity is 77.18% (IPA)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544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to Classify Beer Color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/>
              <a:t>Data set is relabeled into only beer color we can be sure of</a:t>
            </a:r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400" dirty="0" smtClean="0"/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/>
              <a:t>Using ABV, IBU, and State to classify whether the beer is dark or light</a:t>
            </a:r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400" dirty="0" smtClean="0"/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/>
              <a:t>Great marketing tool!</a:t>
            </a:r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400" dirty="0" smtClean="0"/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/>
              <a:t>Predicts at 84.21% accuracy</a:t>
            </a:r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400" dirty="0" smtClean="0"/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/>
              <a:t>Sensitivity is 97.30% (Light)</a:t>
            </a:r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400" dirty="0" smtClean="0"/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/>
              <a:t>Specificity is 75.86% (Dark)</a:t>
            </a:r>
          </a:p>
          <a:p>
            <a:pPr marL="285750" marR="0" lvl="1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779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Curve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4363" y="1846263"/>
            <a:ext cx="652359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92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F362E7-8112-B24D-895A-06492FBBA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Watching!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231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D9C52D-A34C-0643-846F-278CECC8B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Beer Dataset</a:t>
            </a:r>
            <a:br>
              <a:rPr lang="en-US" smtClean="0"/>
            </a:br>
            <a:r>
              <a:rPr lang="en-US" smtClean="0"/>
              <a:t>what is in there?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E9101CD5-3308-E74D-8505-4CBB942B9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091119"/>
              </p:ext>
            </p:extLst>
          </p:nvPr>
        </p:nvGraphicFramePr>
        <p:xfrm>
          <a:off x="735083" y="2606053"/>
          <a:ext cx="3219270" cy="12136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9635">
                  <a:extLst>
                    <a:ext uri="{9D8B030D-6E8A-4147-A177-3AD203B41FA5}">
                      <a16:colId xmlns:a16="http://schemas.microsoft.com/office/drawing/2014/main" xmlns="" val="3395517191"/>
                    </a:ext>
                  </a:extLst>
                </a:gridCol>
                <a:gridCol w="1609635">
                  <a:extLst>
                    <a:ext uri="{9D8B030D-6E8A-4147-A177-3AD203B41FA5}">
                      <a16:colId xmlns:a16="http://schemas.microsoft.com/office/drawing/2014/main" xmlns="" val="100780714"/>
                    </a:ext>
                  </a:extLst>
                </a:gridCol>
              </a:tblGrid>
              <a:tr h="404546">
                <a:tc>
                  <a:txBody>
                    <a:bodyPr/>
                    <a:lstStyle/>
                    <a:p>
                      <a:r>
                        <a:rPr lang="en-US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6000379"/>
                  </a:ext>
                </a:extLst>
              </a:tr>
              <a:tr h="404546">
                <a:tc>
                  <a:txBody>
                    <a:bodyPr/>
                    <a:lstStyle/>
                    <a:p>
                      <a:r>
                        <a:rPr lang="en-US" dirty="0"/>
                        <a:t>Breweries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08443088"/>
                  </a:ext>
                </a:extLst>
              </a:tr>
              <a:tr h="404546">
                <a:tc>
                  <a:txBody>
                    <a:bodyPr/>
                    <a:lstStyle/>
                    <a:p>
                      <a:r>
                        <a:rPr lang="en-US" dirty="0"/>
                        <a:t>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4347370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04F3AFEB-4378-654A-9827-25A1F88820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546258"/>
              </p:ext>
            </p:extLst>
          </p:nvPr>
        </p:nvGraphicFramePr>
        <p:xfrm>
          <a:off x="735083" y="4463571"/>
          <a:ext cx="3219270" cy="12136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9635">
                  <a:extLst>
                    <a:ext uri="{9D8B030D-6E8A-4147-A177-3AD203B41FA5}">
                      <a16:colId xmlns:a16="http://schemas.microsoft.com/office/drawing/2014/main" xmlns="" val="3395517191"/>
                    </a:ext>
                  </a:extLst>
                </a:gridCol>
                <a:gridCol w="1609635">
                  <a:extLst>
                    <a:ext uri="{9D8B030D-6E8A-4147-A177-3AD203B41FA5}">
                      <a16:colId xmlns:a16="http://schemas.microsoft.com/office/drawing/2014/main" xmlns="" val="100780714"/>
                    </a:ext>
                  </a:extLst>
                </a:gridCol>
              </a:tblGrid>
              <a:tr h="404546">
                <a:tc>
                  <a:txBody>
                    <a:bodyPr/>
                    <a:lstStyle/>
                    <a:p>
                      <a:r>
                        <a:rPr lang="en-US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6000379"/>
                  </a:ext>
                </a:extLst>
              </a:tr>
              <a:tr h="404546">
                <a:tc>
                  <a:txBody>
                    <a:bodyPr/>
                    <a:lstStyle/>
                    <a:p>
                      <a:r>
                        <a:rPr lang="en-US" dirty="0"/>
                        <a:t>Beer names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08443088"/>
                  </a:ext>
                </a:extLst>
              </a:tr>
              <a:tr h="404546">
                <a:tc>
                  <a:txBody>
                    <a:bodyPr/>
                    <a:lstStyle/>
                    <a:p>
                      <a:r>
                        <a:rPr lang="en-US" dirty="0"/>
                        <a:t>Styles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4347370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1CA2475-698F-B448-B77C-FDB73E61A430}"/>
              </a:ext>
            </a:extLst>
          </p:cNvPr>
          <p:cNvSpPr txBox="1"/>
          <p:nvPr/>
        </p:nvSpPr>
        <p:spPr>
          <a:xfrm>
            <a:off x="735083" y="2119296"/>
            <a:ext cx="218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Breweries Dataset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7D547A6-F4E0-8947-9DB3-BDFE6465A0F8}"/>
              </a:ext>
            </a:extLst>
          </p:cNvPr>
          <p:cNvSpPr txBox="1"/>
          <p:nvPr/>
        </p:nvSpPr>
        <p:spPr>
          <a:xfrm>
            <a:off x="735083" y="3931224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Beers dataset</a:t>
            </a:r>
          </a:p>
        </p:txBody>
      </p:sp>
      <p:pic>
        <p:nvPicPr>
          <p:cNvPr id="1026" name="Picture 2" descr="https://lh4.googleusercontent.com/OmvkXCICOVjZGG_SRMHTYIgoO2EukCXPWYz0IAuhFA3fq1bp-vEhRn88w0egYv-4mvReh53_LhFqFnRyx3_GE_xJKbv9w0HYOD2Pc6fxbyO-Koj9fLic7osOxiNl-ppy7TNZ">
            <a:extLst>
              <a:ext uri="{FF2B5EF4-FFF2-40B4-BE49-F238E27FC236}">
                <a16:creationId xmlns:a16="http://schemas.microsoft.com/office/drawing/2014/main" xmlns="" id="{C0FEB50F-1784-5B4E-BC76-00543507D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2136" y="2119296"/>
            <a:ext cx="7327075" cy="2610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2054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E17574-F2B4-2943-A476-EC8F4CE44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Breweries per state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BC75E53-B40D-B749-BECF-9A18F9056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660" y="2029968"/>
            <a:ext cx="7479640" cy="3996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3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F7E6E4-4299-9C49-A82A-F9D3ACF31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Missing Data Pattern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7101" y="1920240"/>
            <a:ext cx="7146355" cy="424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48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4E63BD-F168-684C-9A53-CF1C5496B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Imputations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732A544-9CB8-1341-A7A0-C1A2000FA2E6}"/>
              </a:ext>
            </a:extLst>
          </p:cNvPr>
          <p:cNvSpPr txBox="1"/>
          <p:nvPr/>
        </p:nvSpPr>
        <p:spPr>
          <a:xfrm>
            <a:off x="100826" y="2500638"/>
            <a:ext cx="302632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Original Dataset has total 2410 </a:t>
            </a:r>
          </a:p>
          <a:p>
            <a:r>
              <a:rPr lang="en-US" sz="1600" dirty="0"/>
              <a:t>     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62 </a:t>
            </a:r>
            <a:r>
              <a:rPr lang="en-US" sz="1600" dirty="0"/>
              <a:t>records </a:t>
            </a:r>
            <a:r>
              <a:rPr lang="en-US" sz="1600" dirty="0" smtClean="0"/>
              <a:t>are missing both </a:t>
            </a:r>
            <a:r>
              <a:rPr lang="en-US" sz="1600" dirty="0"/>
              <a:t>IBU and ABV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These 62 records are deleted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values </a:t>
            </a:r>
            <a:r>
              <a:rPr lang="en-US" sz="1600" dirty="0"/>
              <a:t>are imputed using</a:t>
            </a:r>
          </a:p>
          <a:p>
            <a:r>
              <a:rPr lang="en-US" sz="1600" dirty="0"/>
              <a:t>      simple linear regression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Final </a:t>
            </a:r>
            <a:r>
              <a:rPr lang="en-US" sz="1600" dirty="0"/>
              <a:t>dataset contains 2348 </a:t>
            </a:r>
          </a:p>
          <a:p>
            <a:r>
              <a:rPr lang="en-US" sz="1600" dirty="0"/>
              <a:t>      records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endParaRPr lang="en-US" sz="14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xmlns="" id="{1D9A6971-0A31-C449-A2D3-C6AD703B5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27146" y="1828103"/>
            <a:ext cx="8028534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89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672F13F-50D6-9143-A80A-A5FD7702D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Median ABV </a:t>
            </a:r>
            <a:r>
              <a:rPr lang="en-US" smtClean="0"/>
              <a:t>For Each</a:t>
            </a:r>
            <a:r>
              <a:rPr lang="en-US" smtClean="0"/>
              <a:t> State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64363" y="1846263"/>
            <a:ext cx="652359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24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Median IBU For Each State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4363" y="1846263"/>
            <a:ext cx="6523599" cy="4022725"/>
          </a:xfrm>
        </p:spPr>
      </p:pic>
    </p:spTree>
    <p:extLst>
      <p:ext uri="{BB962C8B-B14F-4D97-AF65-F5344CB8AC3E}">
        <p14:creationId xmlns:p14="http://schemas.microsoft.com/office/powerpoint/2010/main" val="138204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Boxplot ABV</a:t>
            </a:r>
            <a:endParaRPr lang="en-US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xmlns="" id="{45898DDE-DB14-0E4E-8FFD-0AEA11E5B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6022" y="1846263"/>
            <a:ext cx="7580281" cy="4022725"/>
          </a:xfrm>
        </p:spPr>
      </p:pic>
      <p:sp>
        <p:nvSpPr>
          <p:cNvPr id="9" name="TextBox 8"/>
          <p:cNvSpPr txBox="1"/>
          <p:nvPr/>
        </p:nvSpPr>
        <p:spPr>
          <a:xfrm>
            <a:off x="304800" y="2852928"/>
            <a:ext cx="1731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Colorado has max ABV with .128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451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933416-41A1-AC46-8EA5-693EC44EE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Boxplot IBU</a:t>
            </a: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xmlns="" id="{C400614D-39F4-B94F-8012-9B7DD1D5B5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7963" y="1846263"/>
            <a:ext cx="6756400" cy="402272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43840" y="2950464"/>
            <a:ext cx="2145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Colorado also has the highest IBU with 157. However this is an imputed value.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46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12728</TotalTime>
  <Words>803</Words>
  <Application>Microsoft Macintosh PowerPoint</Application>
  <PresentationFormat>Widescreen</PresentationFormat>
  <Paragraphs>186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Retrospect</vt:lpstr>
      <vt:lpstr>MSDS-6306-Fall-2019 Case Study 01 - Beer Analysis</vt:lpstr>
      <vt:lpstr>Beer Dataset what is in there?</vt:lpstr>
      <vt:lpstr>Breweries per state</vt:lpstr>
      <vt:lpstr>Missing Data Pattern</vt:lpstr>
      <vt:lpstr>Imputations</vt:lpstr>
      <vt:lpstr>Median ABV For Each State</vt:lpstr>
      <vt:lpstr>Median IBU For Each State</vt:lpstr>
      <vt:lpstr>Boxplot ABV</vt:lpstr>
      <vt:lpstr>Boxplot IBU</vt:lpstr>
      <vt:lpstr>ABV Distribution</vt:lpstr>
      <vt:lpstr>Scatterplot</vt:lpstr>
      <vt:lpstr>KNN Modeling</vt:lpstr>
      <vt:lpstr>Naïve Bayes to Classify Beer Color</vt:lpstr>
      <vt:lpstr>ROC Curve</vt:lpstr>
      <vt:lpstr>Thank you for Watching!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Salsman, Jordan J</cp:lastModifiedBy>
  <cp:revision>866</cp:revision>
  <dcterms:created xsi:type="dcterms:W3CDTF">2019-09-03T03:26:45Z</dcterms:created>
  <dcterms:modified xsi:type="dcterms:W3CDTF">2019-10-26T13:28:07Z</dcterms:modified>
</cp:coreProperties>
</file>

<file path=docProps/thumbnail.jpeg>
</file>